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omments/comment1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81" r:id="rId4"/>
    <p:sldId id="258" r:id="rId5"/>
    <p:sldId id="259" r:id="rId6"/>
    <p:sldId id="260" r:id="rId7"/>
    <p:sldId id="261" r:id="rId8"/>
    <p:sldId id="382" r:id="rId9"/>
    <p:sldId id="262" r:id="rId10"/>
    <p:sldId id="263" r:id="rId11"/>
    <p:sldId id="264" r:id="rId12"/>
    <p:sldId id="38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384" r:id="rId26"/>
    <p:sldId id="277" r:id="rId27"/>
    <p:sldId id="278" r:id="rId28"/>
    <p:sldId id="279" r:id="rId29"/>
    <p:sldId id="385" r:id="rId30"/>
    <p:sldId id="280" r:id="rId31"/>
    <p:sldId id="281" r:id="rId32"/>
    <p:sldId id="282" r:id="rId33"/>
    <p:sldId id="283" r:id="rId34"/>
    <p:sldId id="284" r:id="rId35"/>
    <p:sldId id="285" r:id="rId36"/>
    <p:sldId id="386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15T08:37:35.511" idx="1">
    <p:pos x="10" y="10"/>
    <p:text>- Lý luận MÁc LEeNin: chống GCTS, giải quyết mâu thuẫn giai cấp trong nội bộ dân tộc
- HCM: đòi lại quyền lợi của cả dân tộc, giải phóng dân tộc khỏi ách áp bức của thực dân Pháp. Sau đó mới giải quyết mâu thuân giai cấp
- Lực lượng tham gia CM giải phóng dân tộc là (như dưới) -&gt; toàn bộ dân tộc (thay vì chỉ có công nhân như Mác-Leenin)</p:text>
    <p:extLst>
      <p:ext uri="{C676402C-5697-4E1C-873F-D02D1690AC5C}">
        <p15:threadingInfo xmlns:p15="http://schemas.microsoft.com/office/powerpoint/2012/main" timeZoneBias="-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2T00:48:52.0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0,'82'55,"72"44,-143-94,0 1,0-2,0 1,1-2,0 1,0-2,0 1,21 0,13-2,47-4,-15-1,-6 5,64-2,-74-14,-44 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2T00:48:57.1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28,'11'1,"0"0,0 0,0 1,-1 1,1 0,18 7,62 35,-63-30,46 18,-56-27,1-1,0-1,0-1,32 1,81-6,-47-1,-46 3,47-6,-69 3,0-1,0 0,0-1,-1 0,19-10,-33 14,-1 1,0-1,1 1,-1-1,0 0,1 0,-1 1,0-1,0 0,1 0,-1 0,0 0,0-1,0 1,-1 0,1 0,0 0,0-1,-1 1,1-1,0-1,-1 2,0 0,0-1,-1 1,1 0,0 0,-1 0,1 0,-1-1,1 1,-1 0,0 0,0 0,1 0,-1 0,0 1,0-1,0 0,0 0,0 0,-1 0,-9-5,0 0,0 0,-22-7,28 11,-24-7,0 1,0 1,0 2,-52-4,-122 9,138 2,64-2,1 0,0 0,0 0,0-1,-1 1,1 0,0 0,0 0,0 0,0 0,-1 0,1 0,0 0,0 0,0 0,0 0,-1 0,1 0,0 0,0 0,0 0,-1 0,1 0,0 0,0 0,0 0,0 0,-1 0,1 0,0 0,0 0,0 0,0 0,-1 0,1 1,0-1,0 0,0 0,0 0,0 0,0 0,-1 1,1-1,0 0,0 0,0 0,0 0,0 1,0-1,0 0,0 0,0 0,0 0,0 1,0-1,0 0,0 0,0 0,0 1,0-1,0 0,0 0,0 0,0 0,0 1,5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1:45:09.1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0 216,'120'2,"132"-4,-203-4,65-15,-72 12,1 1,63-2,-56 8,0-2,0-3,0-1,85-27,-61 13,1 4,123-16,-102 21,45-4,-119 16,0 1,0 0,0 2,29 5,-29 0,0 0,40 21,-40-18,63 35,-83-45,-1 1,1-1,0 1,-1 0,1-1,0 1,-1 0,1 0,-1 0,0 0,1 0,-1 1,0-1,0 0,0 0,0 1,0-1,0 1,0-1,0 1,0-1,-1 1,1 0,0-1,-1 1,0 0,1 1,-2-1,1 0,-1 0,1 0,-1 0,0 0,0-1,0 1,0 0,0-1,0 1,-1-1,1 1,0-1,-1 1,1-1,-1 0,1 0,-1 0,0 0,1 0,-1 0,0 0,0-1,-3 2,-23 6,-1-1,0-2,-54 4,21-3,-160 24,154-21,-58 5,-34 0,-59 1,170-15,1 2,-65 11,76-9,0 0,-38-3,42-2,0 2,0 2,-35 6,-8 5,54-12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1:47:21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1,'167'13,"-11"0,-67-10,0 3,122 26,-66-4,-99-22,1-2,84-4,-84-2,0 3,75 9,-91-4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1:47:24.0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0,'68'40,"-47"-26,41 19,-17-16,0-2,87 18,101 2,-95-17,24 3,118 22,-142-10,68 13,-156-37,0-3,60 0,-9-6,309 13,-242 0,25 2,310 31,75 10,-189 19,-185-31,185 33,-264-45,-82-19,1-2,1-2,71 5,155-14,-115-1,-108-2,0-2,0-2,65-19,-88 20,-5 0,-1-1,0-1,0-1,-1 0,0-2,29-21,-42 28,-1 0,1 0,-1-1,0 1,0-1,0 0,0 0,-1 0,0-1,4-9,-6 13,0 0,0-1,-1 1,1 0,-1 0,0 0,1-1,-1 1,0 0,0 0,0-1,-1 1,1 0,-1 0,1-1,-1 1,0 0,1 0,-1 0,0 0,0 0,-1 0,1 0,0 0,-1 0,1 1,-1-1,0 1,1-1,-1 1,-3-2,-8-5,-1 0,0 1,0 1,-1 0,0 1,0 1,0 0,-17-1,-15 0,-64 2,-3 1,-282-14,-126-10,479 20,1-1,-1-2,-55-20,-113-56,165 64,-39-10,-1 4,-1 3,-122-16,119 30,0 3,-126 8,84 1,114-2,0 1,0 1,0 0,1 1,-1 1,1 1,-23 9,5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01:47:25.2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55,'48'-2,"54"-10,24-1,67 0,59-1,492 15,-680 3,0 2,0 4,63 18,-21-5,-32-10,0-2,138 0,-185-11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4498-859E-43B4-9554-90E1AF45DC90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5F3E-EC32-4388-BA62-07F2F6AF0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9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74498-859E-43B4-9554-90E1AF45DC90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B5F3E-EC32-4388-BA62-07F2F6AF0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7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customXml" Target="../ink/ink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customXml" Target="../ink/ink5.xml"/><Relationship Id="rId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>
              <a:lnSpc>
                <a:spcPts val="5400"/>
              </a:lnSpc>
              <a:defRPr/>
            </a:pPr>
            <a:r>
              <a:rPr lang="en-US" altLang="en-US" sz="4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LỊCH SỬ </a:t>
            </a:r>
            <a:br>
              <a:rPr lang="en-US" altLang="en-US" sz="4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altLang="en-US" sz="4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ĐẢNG CỘNG SẢN VIỆT NAM</a:t>
            </a:r>
            <a:endParaRPr lang="en-US" altLang="en-US" sz="4000" b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5561"/>
      </p:ext>
    </p:extLst>
  </p:cSld>
  <p:clrMapOvr>
    <a:masterClrMapping/>
  </p:clrMapOvr>
  <p:transition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6438"/>
      </p:ext>
    </p:extLst>
  </p:cSld>
  <p:clrMapOvr>
    <a:masterClrMapping/>
  </p:clrMapOvr>
  <p:transition>
    <p:cover dir="d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75429"/>
      </p:ext>
    </p:extLst>
  </p:cSld>
  <p:clrMapOvr>
    <a:masterClrMapping/>
  </p:clrMapOvr>
  <p:transition>
    <p:cover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6410"/>
      </p:ext>
    </p:extLst>
  </p:cSld>
  <p:clrMapOvr>
    <a:masterClrMapping/>
  </p:clrMapOvr>
  <p:transition>
    <p:cover dir="r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92645"/>
      </p:ext>
    </p:extLst>
  </p:cSld>
  <p:clrMapOvr>
    <a:masterClrMapping/>
  </p:clrMapOvr>
  <p:transition>
    <p:cover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02677"/>
      </p:ext>
    </p:extLst>
  </p:cSld>
  <p:clrMapOvr>
    <a:masterClrMapping/>
  </p:clrMapOvr>
  <p:transition>
    <p:cover dir="ld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3982"/>
      </p:ext>
    </p:extLst>
  </p:cSld>
  <p:clrMapOvr>
    <a:masterClrMapping/>
  </p:clrMapOvr>
  <p:transition>
    <p:cover dir="ld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8562"/>
      </p:ext>
    </p:extLst>
  </p:cSld>
  <p:clrMapOvr>
    <a:masterClrMapping/>
  </p:clrMapOvr>
  <p:transition>
    <p:cover dir="ld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37083"/>
      </p:ext>
    </p:extLst>
  </p:cSld>
  <p:clrMapOvr>
    <a:masterClrMapping/>
  </p:clrMapOvr>
  <p:transition>
    <p:cover dir="ld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20664"/>
      </p:ext>
    </p:extLst>
  </p:cSld>
  <p:clrMapOvr>
    <a:masterClrMapping/>
  </p:clrMapOvr>
  <p:transition>
    <p:cover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37000"/>
      </p:ext>
    </p:extLst>
  </p:cSld>
  <p:clrMapOvr>
    <a:masterClrMapping/>
  </p:clrMapOvr>
  <p:transition>
    <p:cover dir="ld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46180"/>
      </p:ext>
    </p:extLst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C2067-2E35-05B1-3B83-1BC32E1F10CF}"/>
              </a:ext>
            </a:extLst>
          </p:cNvPr>
          <p:cNvSpPr txBox="1"/>
          <p:nvPr/>
        </p:nvSpPr>
        <p:spPr>
          <a:xfrm>
            <a:off x="245097" y="1216058"/>
            <a:ext cx="6560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CNTB </a:t>
            </a:r>
            <a:r>
              <a:rPr lang="en-US" dirty="0" err="1"/>
              <a:t>đc</a:t>
            </a:r>
            <a:r>
              <a:rPr lang="en-US" dirty="0"/>
              <a:t> ko ? </a:t>
            </a:r>
          </a:p>
          <a:p>
            <a:r>
              <a:rPr lang="en-US" dirty="0"/>
              <a:t>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PK -&gt; ko </a:t>
            </a:r>
            <a:r>
              <a:rPr lang="en-US" dirty="0" err="1"/>
              <a:t>kháng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(30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CNTB (</a:t>
            </a:r>
            <a:r>
              <a:rPr lang="en-US" dirty="0" err="1"/>
              <a:t>đầu</a:t>
            </a:r>
            <a:r>
              <a:rPr lang="en-US" dirty="0"/>
              <a:t> TK 20 -&gt; 1930) -&gt; ko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  <a:p>
            <a:r>
              <a:rPr lang="en-US" dirty="0"/>
              <a:t>- Lý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Mác</a:t>
            </a:r>
            <a:r>
              <a:rPr lang="en-US" dirty="0"/>
              <a:t> Lê </a:t>
            </a:r>
            <a:r>
              <a:rPr lang="en-US" dirty="0" err="1"/>
              <a:t>nin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872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38954"/>
      </p:ext>
    </p:extLst>
  </p:cSld>
  <p:clrMapOvr>
    <a:masterClrMapping/>
  </p:clrMapOvr>
  <p:transition>
    <p:cover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58088"/>
      </p:ext>
    </p:extLst>
  </p:cSld>
  <p:clrMapOvr>
    <a:masterClrMapping/>
  </p:clrMapOvr>
  <p:transition>
    <p:cover dir="r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14931"/>
      </p:ext>
    </p:extLst>
  </p:cSld>
  <p:clrMapOvr>
    <a:masterClrMapping/>
  </p:clrMapOvr>
  <p:transition>
    <p:cover dir="rd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33467"/>
      </p:ext>
    </p:extLst>
  </p:cSld>
  <p:clrMapOvr>
    <a:masterClrMapping/>
  </p:clrMapOvr>
  <p:transition>
    <p:cover dir="ld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1849"/>
      </p:ext>
    </p:extLst>
  </p:cSld>
  <p:clrMapOvr>
    <a:masterClrMapping/>
  </p:clrMapOvr>
  <p:transition>
    <p:cover dir="r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24316"/>
      </p:ext>
    </p:extLst>
  </p:cSld>
  <p:clrMapOvr>
    <a:masterClrMapping/>
  </p:clrMapOvr>
  <p:transition>
    <p:checker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41248"/>
      </p:ext>
    </p:extLst>
  </p:cSld>
  <p:clrMapOvr>
    <a:masterClrMapping/>
  </p:clrMapOvr>
  <p:transition>
    <p:cover dir="r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1957"/>
      </p:ext>
    </p:extLst>
  </p:cSld>
  <p:clrMapOvr>
    <a:masterClrMapping/>
  </p:clrMapOvr>
  <p:transition>
    <p:cover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fr-FR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altLang="en-US" sz="2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Mỹ ném hai quả bom nguyên tử xuống Hiroshima và Nagasaki, phát xít Nhật hoàn toàn thất bại trong Chiến tranh thế giới thứ II</a:t>
            </a:r>
            <a:br>
              <a:rPr lang="en-US" altLang="en-US" sz="2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vi-VN" altLang="en-US" sz="2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15362"/>
      </p:ext>
    </p:extLst>
  </p:cSld>
  <p:clrMapOvr>
    <a:masterClrMapping/>
  </p:clrMapOvr>
  <p:transition>
    <p:cover dir="ld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96350"/>
      </p:ext>
    </p:extLst>
  </p:cSld>
  <p:clrMapOvr>
    <a:masterClrMapping/>
  </p:clrMapOvr>
  <p:transition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A8E8C8-EC4B-8C07-E972-879B6CDC5D6C}"/>
              </a:ext>
            </a:extLst>
          </p:cNvPr>
          <p:cNvSpPr txBox="1"/>
          <p:nvPr/>
        </p:nvSpPr>
        <p:spPr>
          <a:xfrm>
            <a:off x="226243" y="772998"/>
            <a:ext cx="86915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BTVN: </a:t>
            </a:r>
          </a:p>
          <a:p>
            <a:r>
              <a:rPr lang="en-US" dirty="0"/>
              <a:t>-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VN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trào</a:t>
            </a:r>
            <a:r>
              <a:rPr lang="en-US" dirty="0"/>
              <a:t> VN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khuynh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pk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,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trào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VN</a:t>
            </a:r>
          </a:p>
          <a:p>
            <a:endParaRPr lang="en-US" dirty="0"/>
          </a:p>
          <a:p>
            <a:r>
              <a:rPr lang="en-US" dirty="0"/>
              <a:t>TRẢ LỜI</a:t>
            </a:r>
            <a:endParaRPr lang="vi-VN" dirty="0"/>
          </a:p>
          <a:p>
            <a:r>
              <a:rPr lang="vi-VN" dirty="0"/>
              <a:t>* Khuynh hướng PK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liền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PK -&gt;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Triều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VN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vi-VN" dirty="0"/>
              <a:t>hàng, mất tư cách đại diện dân tộc, không còn là cđ giải phóng đúng đắn -&gt; không đủ uy tín tập hợp lực lượng</a:t>
            </a:r>
          </a:p>
          <a:p>
            <a:r>
              <a:rPr lang="vi-VN" dirty="0"/>
              <a:t>- Cần tìm sự ủng hộ ở cả nước và ở quốc tế</a:t>
            </a:r>
          </a:p>
          <a:p>
            <a:endParaRPr lang="vi-VN" dirty="0"/>
          </a:p>
          <a:p>
            <a:r>
              <a:rPr lang="vi-VN" dirty="0"/>
              <a:t>* Khuynh hướng Tư sản</a:t>
            </a:r>
          </a:p>
          <a:p>
            <a:r>
              <a:rPr lang="vi-VN" dirty="0"/>
              <a:t>- Ra đời muộn, tiềm lực kt nhỏ</a:t>
            </a:r>
          </a:p>
          <a:p>
            <a:r>
              <a:rPr lang="vi-VN" dirty="0"/>
              <a:t>- Không vận động toàn thể dân tộc VN</a:t>
            </a:r>
          </a:p>
          <a:p>
            <a:r>
              <a:rPr lang="vi-VN" dirty="0"/>
              <a:t>- Chưa đợi thời cơ chín muồi, tắc trách trong lãnh đạo</a:t>
            </a:r>
          </a:p>
          <a:p>
            <a:r>
              <a:rPr lang="vi-VN" dirty="0"/>
              <a:t>- CMTS chưa coi trọng các lực lượng dưới tư sản như công nhân và nông dân </a:t>
            </a:r>
          </a:p>
        </p:txBody>
      </p:sp>
    </p:spTree>
    <p:extLst>
      <p:ext uri="{BB962C8B-B14F-4D97-AF65-F5344CB8AC3E}">
        <p14:creationId xmlns:p14="http://schemas.microsoft.com/office/powerpoint/2010/main" val="645835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47099"/>
      </p:ext>
    </p:extLst>
  </p:cSld>
  <p:clrMapOvr>
    <a:masterClrMapping/>
  </p:clrMapOvr>
  <p:transition>
    <p:comb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222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36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411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788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90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943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12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186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1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sz="2800" b="1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Tác động của chính sách khai thác thuộc địa </a:t>
            </a:r>
            <a:br>
              <a:rPr lang="en-US" sz="2800" b="1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r>
              <a:rPr lang="en-US" sz="2800" b="1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đối với kinh tế, xã hội Việt Nam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49726"/>
      </p:ext>
    </p:extLst>
  </p:cSld>
  <p:clrMapOvr>
    <a:masterClrMapping/>
  </p:clrMapOvr>
  <p:transition>
    <p:checker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99263"/>
      </p:ext>
    </p:extLst>
  </p:cSld>
  <p:clrMapOvr>
    <a:masterClrMapping/>
  </p:clrMapOvr>
  <p:transition>
    <p:cover dir="r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4190"/>
      </p:ext>
    </p:extLst>
  </p:cSld>
  <p:clrMapOvr>
    <a:masterClrMapping/>
  </p:clrMapOvr>
  <p:transition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2600" b="1" i="1">
                <a:solidFill>
                  <a:srgbClr val="0000FF"/>
                </a:solidFill>
                <a:latin typeface="Times New Roman" pitchFamily="18" charset="0"/>
              </a:rPr>
              <a:t> Sự biến đổi về xã hội </a:t>
            </a:r>
            <a:br>
              <a:rPr lang="en-US" sz="2600" b="1" i="1">
                <a:solidFill>
                  <a:srgbClr val="0000FF"/>
                </a:solidFill>
                <a:latin typeface="Times New Roman" pitchFamily="18" charset="0"/>
              </a:rPr>
            </a:br>
            <a:endParaRPr lang="en-US" sz="1500" b="1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.VnTime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68910"/>
      </p:ext>
    </p:extLst>
  </p:cSld>
  <p:clrMapOvr>
    <a:masterClrMapping/>
  </p:clrMapOvr>
  <p:transition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37295"/>
      </p:ext>
    </p:extLst>
  </p:cSld>
  <p:clrMapOvr>
    <a:masterClrMapping/>
  </p:clrMapOvr>
  <p:transition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8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91851"/>
      </p:ext>
    </p:extLst>
  </p:cSld>
  <p:clrMapOvr>
    <a:masterClrMapping/>
  </p:clrMapOvr>
  <p:transition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15858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10342"/>
      </p:ext>
    </p:extLst>
  </p:cSld>
  <p:clrMapOvr>
    <a:masterClrMapping/>
  </p:clrMapOvr>
  <p:transition>
    <p:cover dir="l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2400" b="1">
                <a:latin typeface="Times New Roman" pitchFamily="18" charset="0"/>
              </a:rPr>
              <a:t> </a:t>
            </a:r>
            <a:r>
              <a:rPr lang="en-US" sz="2800" b="1">
                <a:solidFill>
                  <a:srgbClr val="0000FF"/>
                </a:solidFill>
                <a:latin typeface="Times New Roman" pitchFamily="18" charset="0"/>
              </a:rPr>
              <a:t>CHƯƠNG 1</a:t>
            </a:r>
            <a:br>
              <a:rPr lang="en-US" sz="2800" b="1">
                <a:solidFill>
                  <a:srgbClr val="0000FF"/>
                </a:solidFill>
                <a:latin typeface="Times New Roman" pitchFamily="18" charset="0"/>
              </a:rPr>
            </a:br>
            <a:br>
              <a:rPr lang="en-US" sz="2800" b="1">
                <a:latin typeface="Times New Roman" pitchFamily="18" charset="0"/>
              </a:rPr>
            </a:br>
            <a:r>
              <a:rPr lang="en-US"/>
              <a:t>	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ĐẢNG CỘNG SẢN VIỆT NAM RA ĐỜI VÀ LÃNH ĐẠO ĐẤU TRANH GIÀNH CHÍNH QUYỀN (1930 – 1945)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22328"/>
      </p:ext>
    </p:extLst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7710"/>
      </p:ext>
    </p:extLst>
  </p:cSld>
  <p:clrMapOvr>
    <a:masterClrMapping/>
  </p:clrMapOvr>
  <p:transition>
    <p:cover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5222"/>
      </p:ext>
    </p:extLst>
  </p:cSld>
  <p:clrMapOvr>
    <a:masterClrMapping/>
  </p:clrMapOvr>
  <p:transition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53237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63643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7354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B7DE6B-4C3B-6E49-6742-2B797CD8787D}"/>
              </a:ext>
            </a:extLst>
          </p:cNvPr>
          <p:cNvSpPr txBox="1"/>
          <p:nvPr/>
        </p:nvSpPr>
        <p:spPr>
          <a:xfrm>
            <a:off x="499621" y="461914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* Vì sao Nguyễn Ái Quốc ra đi tìm đường cứu nước</a:t>
            </a:r>
          </a:p>
          <a:p>
            <a:r>
              <a:rPr lang="vi-VN" dirty="0"/>
              <a:t>- Nhận ra hạn chế của các nhà yêu nước đương thời</a:t>
            </a:r>
          </a:p>
          <a:p>
            <a:r>
              <a:rPr lang="vi-VN" dirty="0"/>
              <a:t>- Đưa hổ cửa trước (Nhật) đánh () cửa sau</a:t>
            </a:r>
          </a:p>
          <a:p>
            <a:r>
              <a:rPr lang="vi-VN" dirty="0"/>
              <a:t>- PCT nhờ Pháp -&gt; cầu xin Pháp</a:t>
            </a:r>
          </a:p>
          <a:p>
            <a:r>
              <a:rPr lang="vi-VN" dirty="0"/>
              <a:t>- PT nông dân có nhiều điểm tích cực hơn cả nhưng mang nặng cốt cách pk</a:t>
            </a:r>
          </a:p>
          <a:p>
            <a:r>
              <a:rPr lang="vi-VN" dirty="0"/>
              <a:t>- Có lòng yêu nước, vì yêu nước mà ra đi</a:t>
            </a:r>
          </a:p>
          <a:p>
            <a:r>
              <a:rPr lang="vi-VN" dirty="0"/>
              <a:t>- Mong muốn tìm hiểu cuộc sống “tự do, bình đẳng” ở Pháp</a:t>
            </a:r>
          </a:p>
          <a:p>
            <a:endParaRPr lang="vi-VN" dirty="0"/>
          </a:p>
          <a:p>
            <a:r>
              <a:rPr lang="vi-VN" dirty="0"/>
              <a:t>* Hành trình:</a:t>
            </a:r>
          </a:p>
          <a:p>
            <a:r>
              <a:rPr lang="vi-VN" dirty="0"/>
              <a:t>- 4/1911 – 7/1911: sống ở Pháp -&gt; cn ở đây cx ko hạnh phúc, cũng bị bóc lột</a:t>
            </a:r>
          </a:p>
          <a:p>
            <a:r>
              <a:rPr lang="vi-VN" dirty="0"/>
              <a:t>- 1912 – 1913: Sống ở Mỹ -&gt; tiếp thu Bản tuyên ngôn độc lập ở Mỹ</a:t>
            </a:r>
          </a:p>
          <a:p>
            <a:r>
              <a:rPr lang="vi-VN" dirty="0"/>
              <a:t>- 1913 – 1916: Sống ở Anh -&gt;  </a:t>
            </a:r>
          </a:p>
          <a:p>
            <a:r>
              <a:rPr lang="vi-VN" dirty="0"/>
              <a:t>- 1917 – 6/1923: Sống ở Pháp </a:t>
            </a:r>
          </a:p>
          <a:p>
            <a:r>
              <a:rPr lang="vi-VN" dirty="0"/>
              <a:t>=&gt; CMTS chưa đến nơi, cs nhân dân lao động vẫn còn khó khăn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01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4197"/>
      </p:ext>
    </p:extLst>
  </p:cSld>
  <p:clrMapOvr>
    <a:masterClrMapping/>
  </p:clrMapOvr>
  <p:transition>
    <p:cover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4865"/>
      </p:ext>
    </p:extLst>
  </p:cSld>
  <p:clrMapOvr>
    <a:masterClrMapping/>
  </p:clrMapOvr>
  <p:transition>
    <p:checke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56470"/>
      </p:ext>
    </p:extLst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8A2528-196C-999A-EAA5-5FEFF8B99A81}"/>
              </a:ext>
            </a:extLst>
          </p:cNvPr>
          <p:cNvSpPr txBox="1"/>
          <p:nvPr/>
        </p:nvSpPr>
        <p:spPr>
          <a:xfrm>
            <a:off x="1432874" y="782425"/>
            <a:ext cx="6447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Cái mới của Nguyễn Ái Quốc so với Lý luận Mác lenin</a:t>
            </a:r>
          </a:p>
          <a:p>
            <a:r>
              <a:rPr lang="en-US" dirty="0"/>
              <a:t>- Lý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MÁc</a:t>
            </a:r>
            <a:r>
              <a:rPr lang="en-US" dirty="0"/>
              <a:t> </a:t>
            </a:r>
            <a:r>
              <a:rPr lang="en-US" dirty="0" err="1"/>
              <a:t>LEeNin</a:t>
            </a:r>
            <a:r>
              <a:rPr lang="en-US" dirty="0"/>
              <a:t>: </a:t>
            </a:r>
            <a:r>
              <a:rPr lang="en-US" dirty="0" err="1"/>
              <a:t>chống</a:t>
            </a:r>
            <a:r>
              <a:rPr lang="en-US" dirty="0"/>
              <a:t> GCTS,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mâu</a:t>
            </a:r>
            <a:r>
              <a:rPr lang="en-US" dirty="0"/>
              <a:t> </a:t>
            </a:r>
            <a:r>
              <a:rPr lang="en-US" dirty="0" err="1"/>
              <a:t>thuẫn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endParaRPr lang="en-US" dirty="0"/>
          </a:p>
          <a:p>
            <a:r>
              <a:rPr lang="en-US" dirty="0"/>
              <a:t>- HCM: </a:t>
            </a:r>
            <a:r>
              <a:rPr lang="en-US" dirty="0" err="1"/>
              <a:t>đòi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ách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mâu</a:t>
            </a:r>
            <a:r>
              <a:rPr lang="en-US" dirty="0"/>
              <a:t> </a:t>
            </a:r>
            <a:r>
              <a:rPr lang="en-US" dirty="0" err="1"/>
              <a:t>thuân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CM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(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) -&gt;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(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Mác-Leenin</a:t>
            </a:r>
            <a:r>
              <a:rPr lang="en-US" dirty="0"/>
              <a:t>)</a:t>
            </a:r>
            <a:endParaRPr lang="vi-VN" dirty="0"/>
          </a:p>
          <a:p>
            <a:r>
              <a:rPr lang="vi-VN" dirty="0"/>
              <a:t>- Lãnh đạo CM: ĐCS </a:t>
            </a:r>
          </a:p>
          <a:p>
            <a:r>
              <a:rPr lang="vi-VN" dirty="0"/>
              <a:t>+ ML: ĐCS của gc công nhân</a:t>
            </a:r>
          </a:p>
          <a:p>
            <a:r>
              <a:rPr lang="vi-VN" dirty="0"/>
              <a:t>+ HCM: ĐCS của gc công nhân + PT yêu nước của các giai cấp: tiểu tư sản, tư sản, nông dân -&gt; ĐCS của dân tộc 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157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C1F4A8-36B7-B5F4-F7AF-A6D8B0CE4E3E}"/>
              </a:ext>
            </a:extLst>
          </p:cNvPr>
          <p:cNvSpPr txBox="1"/>
          <p:nvPr/>
        </p:nvSpPr>
        <p:spPr>
          <a:xfrm>
            <a:off x="0" y="185698"/>
            <a:ext cx="9144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 err="1"/>
              <a:t>Trọng</a:t>
            </a:r>
            <a:r>
              <a:rPr lang="en-US" sz="2000" b="1" u="sng" dirty="0"/>
              <a:t> </a:t>
            </a:r>
            <a:r>
              <a:rPr lang="en-US" sz="2000" b="1" u="sng" dirty="0" err="1"/>
              <a:t>tâm</a:t>
            </a:r>
            <a:r>
              <a:rPr lang="en-US" sz="2000" b="1" u="sng" dirty="0"/>
              <a:t>:</a:t>
            </a:r>
          </a:p>
          <a:p>
            <a:pPr>
              <a:spcAft>
                <a:spcPts val="600"/>
              </a:spcAft>
            </a:pPr>
            <a:r>
              <a:rPr lang="en-US" dirty="0"/>
              <a:t>-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kt-</a:t>
            </a:r>
            <a:r>
              <a:rPr lang="en-US" dirty="0" err="1"/>
              <a:t>xh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,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VN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-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trào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VN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khuynh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tk</a:t>
            </a:r>
            <a:r>
              <a:rPr lang="en-US" dirty="0"/>
              <a:t> 19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1930</a:t>
            </a:r>
          </a:p>
          <a:p>
            <a:pPr>
              <a:spcAft>
                <a:spcPts val="600"/>
              </a:spcAft>
            </a:pPr>
            <a:r>
              <a:rPr lang="en-US" dirty="0"/>
              <a:t>-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Ái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ĐCS VN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1930 </a:t>
            </a:r>
          </a:p>
          <a:p>
            <a:pPr>
              <a:spcAft>
                <a:spcPts val="600"/>
              </a:spcAft>
            </a:pPr>
            <a:r>
              <a:rPr lang="en-US" dirty="0"/>
              <a:t>(3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: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con </a:t>
            </a:r>
            <a:r>
              <a:rPr lang="en-US" dirty="0" err="1"/>
              <a:t>đường</a:t>
            </a:r>
            <a:r>
              <a:rPr lang="en-US" dirty="0"/>
              <a:t> CM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; 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ĐCS ở VN;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,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nghị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)</a:t>
            </a:r>
          </a:p>
          <a:p>
            <a:pPr>
              <a:spcAft>
                <a:spcPts val="600"/>
              </a:spcAft>
            </a:pPr>
            <a:r>
              <a:rPr lang="en-US" dirty="0"/>
              <a:t>-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10 </a:t>
            </a:r>
            <a:r>
              <a:rPr lang="en-US" dirty="0" err="1"/>
              <a:t>năm</a:t>
            </a:r>
            <a:r>
              <a:rPr lang="en-US" dirty="0"/>
              <a:t> 1930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-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lối</a:t>
            </a:r>
            <a:r>
              <a:rPr lang="en-US" dirty="0"/>
              <a:t> CM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1930 – 1945 (BT </a:t>
            </a:r>
            <a:r>
              <a:rPr lang="en-US" dirty="0" err="1"/>
              <a:t>nhỏ</a:t>
            </a:r>
            <a:r>
              <a:rPr lang="en-US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928687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3902B7-2B4B-9BFB-429B-2BD62256FA03}"/>
              </a:ext>
            </a:extLst>
          </p:cNvPr>
          <p:cNvSpPr txBox="1"/>
          <p:nvPr/>
        </p:nvSpPr>
        <p:spPr>
          <a:xfrm>
            <a:off x="4845377" y="314855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55928"/>
      </p:ext>
    </p:extLst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57246"/>
      </p:ext>
    </p:extLst>
  </p:cSld>
  <p:clrMapOvr>
    <a:masterClrMapping/>
  </p:clrMapOvr>
  <p:transition>
    <p:cover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2951"/>
      </p:ext>
    </p:extLst>
  </p:cSld>
  <p:clrMapOvr>
    <a:masterClrMapping/>
  </p:clrMapOvr>
  <p:transition>
    <p:cover dir="r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11476"/>
      </p:ext>
    </p:extLst>
  </p:cSld>
  <p:clrMapOvr>
    <a:masterClrMapping/>
  </p:clrMapOvr>
  <p:transition>
    <p:comb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32691"/>
      </p:ext>
    </p:extLst>
  </p:cSld>
  <p:clrMapOvr>
    <a:masterClrMapping/>
  </p:clrMapOvr>
  <p:transition>
    <p:cover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DC393-8BB9-38AD-74B5-15800DF13B12}"/>
              </a:ext>
            </a:extLst>
          </p:cNvPr>
          <p:cNvSpPr txBox="1"/>
          <p:nvPr/>
        </p:nvSpPr>
        <p:spPr>
          <a:xfrm>
            <a:off x="2837468" y="4798243"/>
            <a:ext cx="441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Bộ phận tích cực của TV theo CN Vô sản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C3D27-9D0A-0D54-0F79-11C03DC09B62}"/>
              </a:ext>
            </a:extLst>
          </p:cNvPr>
          <p:cNvSpPr txBox="1"/>
          <p:nvPr/>
        </p:nvSpPr>
        <p:spPr>
          <a:xfrm>
            <a:off x="7051250" y="358218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(Cuối 1929)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92787"/>
      </p:ext>
    </p:extLst>
  </p:cSld>
  <p:clrMapOvr>
    <a:masterClrMapping/>
  </p:clrMapOvr>
  <p:transition>
    <p:cover dir="r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5BB346-C234-18B2-BD29-82C4EA1D2BF2}"/>
              </a:ext>
            </a:extLst>
          </p:cNvPr>
          <p:cNvSpPr txBox="1"/>
          <p:nvPr/>
        </p:nvSpPr>
        <p:spPr>
          <a:xfrm>
            <a:off x="141402" y="179109"/>
            <a:ext cx="871036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latin typeface="Calibri (Body)"/>
              </a:rPr>
              <a:t>Hội</a:t>
            </a:r>
            <a:r>
              <a:rPr lang="en-US" sz="2400" b="1" u="sng" dirty="0">
                <a:latin typeface="Calibri (Body)"/>
              </a:rPr>
              <a:t> VN </a:t>
            </a:r>
            <a:r>
              <a:rPr lang="en-US" sz="2400" b="1" u="sng" dirty="0" err="1">
                <a:latin typeface="Calibri (Body)"/>
              </a:rPr>
              <a:t>Cách</a:t>
            </a:r>
            <a:r>
              <a:rPr lang="en-US" sz="2400" b="1" u="sng" dirty="0">
                <a:latin typeface="Calibri (Body)"/>
              </a:rPr>
              <a:t> </a:t>
            </a:r>
            <a:r>
              <a:rPr lang="en-US" sz="2400" b="1" u="sng" dirty="0" err="1">
                <a:latin typeface="Calibri (Body)"/>
              </a:rPr>
              <a:t>Mạng</a:t>
            </a:r>
            <a:r>
              <a:rPr lang="en-US" sz="2400" b="1" u="sng" dirty="0">
                <a:latin typeface="Calibri (Body)"/>
              </a:rPr>
              <a:t> Thanh </a:t>
            </a:r>
            <a:r>
              <a:rPr lang="en-US" sz="2400" b="1" u="sng" dirty="0" err="1">
                <a:latin typeface="Calibri (Body)"/>
              </a:rPr>
              <a:t>niên</a:t>
            </a:r>
            <a:r>
              <a:rPr lang="en-US" sz="2400" b="1" u="sng" dirty="0">
                <a:latin typeface="Calibri (Body)"/>
              </a:rPr>
              <a:t>:</a:t>
            </a:r>
          </a:p>
          <a:p>
            <a:r>
              <a:rPr lang="en-US" dirty="0">
                <a:latin typeface="Calibri (Body)"/>
              </a:rPr>
              <a:t>- File Phong </a:t>
            </a:r>
            <a:r>
              <a:rPr lang="en-US" dirty="0" err="1">
                <a:latin typeface="Calibri (Body)"/>
              </a:rPr>
              <a:t>trao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vo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san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hoa</a:t>
            </a:r>
            <a:endParaRPr lang="en-US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- </a:t>
            </a:r>
            <a:r>
              <a:rPr lang="en-US" dirty="0" err="1">
                <a:latin typeface="Calibri (Body)"/>
              </a:rPr>
              <a:t>Tập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hợp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các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tiểu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tư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sản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trí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thức</a:t>
            </a:r>
            <a:endParaRPr lang="en-US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- </a:t>
            </a:r>
            <a:r>
              <a:rPr lang="en-US" dirty="0" err="1">
                <a:latin typeface="Calibri (Body)"/>
              </a:rPr>
              <a:t>Quốc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tế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hóa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hoạt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động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của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hội</a:t>
            </a:r>
            <a:r>
              <a:rPr lang="en-US" dirty="0">
                <a:latin typeface="Calibri (Body)"/>
              </a:rPr>
              <a:t> </a:t>
            </a:r>
          </a:p>
          <a:p>
            <a:r>
              <a:rPr lang="en-US" dirty="0">
                <a:latin typeface="Calibri (Body)"/>
              </a:rPr>
              <a:t>- 1928, PT </a:t>
            </a:r>
            <a:r>
              <a:rPr lang="en-US" dirty="0" err="1">
                <a:latin typeface="Calibri (Body)"/>
              </a:rPr>
              <a:t>vô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sản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hóa</a:t>
            </a:r>
            <a:r>
              <a:rPr lang="en-US" dirty="0">
                <a:latin typeface="Calibri (Body)"/>
              </a:rPr>
              <a:t> </a:t>
            </a:r>
          </a:p>
          <a:p>
            <a:r>
              <a:rPr lang="en-US" dirty="0">
                <a:latin typeface="Calibri (Body)"/>
              </a:rPr>
              <a:t>+ </a:t>
            </a:r>
            <a:r>
              <a:rPr lang="en-US" dirty="0" err="1">
                <a:latin typeface="Calibri (Body)"/>
              </a:rPr>
              <a:t>thành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viên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trở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thành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công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nhân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để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hiểu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công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nhân</a:t>
            </a:r>
            <a:r>
              <a:rPr lang="en-US" dirty="0">
                <a:latin typeface="Calibri (Body)"/>
              </a:rPr>
              <a:t>, </a:t>
            </a:r>
            <a:r>
              <a:rPr lang="en-US" dirty="0" err="1">
                <a:latin typeface="Calibri (Body)"/>
              </a:rPr>
              <a:t>tập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hợp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lực</a:t>
            </a:r>
            <a:r>
              <a:rPr lang="en-US" dirty="0">
                <a:latin typeface="Calibri (Body)"/>
              </a:rPr>
              <a:t> lg</a:t>
            </a:r>
          </a:p>
          <a:p>
            <a:r>
              <a:rPr lang="en-US" dirty="0">
                <a:latin typeface="Calibri (Body)"/>
              </a:rPr>
              <a:t>+ </a:t>
            </a:r>
            <a:r>
              <a:rPr lang="en-US" dirty="0" err="1">
                <a:latin typeface="Calibri (Body)"/>
              </a:rPr>
              <a:t>Dùng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sm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trí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thức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để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giúp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cn</a:t>
            </a:r>
            <a:r>
              <a:rPr lang="en-US" dirty="0">
                <a:latin typeface="Calibri (Body)"/>
              </a:rPr>
              <a:t> -&gt; </a:t>
            </a:r>
            <a:r>
              <a:rPr lang="en-US" dirty="0" err="1">
                <a:latin typeface="Calibri (Body)"/>
              </a:rPr>
              <a:t>gần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gũi</a:t>
            </a:r>
            <a:endParaRPr lang="en-US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+ </a:t>
            </a:r>
            <a:r>
              <a:rPr lang="en-US" dirty="0" err="1">
                <a:latin typeface="Calibri (Body)"/>
              </a:rPr>
              <a:t>Tác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động</a:t>
            </a:r>
            <a:r>
              <a:rPr lang="en-US" dirty="0">
                <a:latin typeface="Calibri (Body)"/>
              </a:rPr>
              <a:t>: </a:t>
            </a:r>
          </a:p>
          <a:p>
            <a:r>
              <a:rPr lang="en-US" dirty="0">
                <a:latin typeface="Calibri (Body)"/>
              </a:rPr>
              <a:t>* </a:t>
            </a:r>
            <a:r>
              <a:rPr lang="en-US" dirty="0" err="1">
                <a:latin typeface="Calibri (Body)"/>
              </a:rPr>
              <a:t>Góp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phần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rèn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luyện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đội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ngũ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tiểu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tư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sản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trí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thức</a:t>
            </a:r>
            <a:r>
              <a:rPr lang="en-US" dirty="0">
                <a:latin typeface="Calibri (Body)"/>
              </a:rPr>
              <a:t> VN </a:t>
            </a:r>
            <a:r>
              <a:rPr lang="en-US" dirty="0" err="1">
                <a:latin typeface="Calibri (Body)"/>
              </a:rPr>
              <a:t>trong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thực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tiễn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đấu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tranh</a:t>
            </a:r>
            <a:endParaRPr lang="en-US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* </a:t>
            </a:r>
            <a:r>
              <a:rPr lang="en-US" dirty="0" err="1">
                <a:latin typeface="Calibri (Body)"/>
              </a:rPr>
              <a:t>Truyền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bá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lý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luận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MÁc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Leenin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vào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công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nhân</a:t>
            </a:r>
            <a:endParaRPr lang="en-US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* </a:t>
            </a:r>
            <a:r>
              <a:rPr lang="en-US" dirty="0" err="1">
                <a:latin typeface="Calibri (Body)"/>
              </a:rPr>
              <a:t>Thể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hiện</a:t>
            </a:r>
            <a:r>
              <a:rPr lang="en-US" dirty="0">
                <a:latin typeface="Calibri (Body)"/>
              </a:rPr>
              <a:t> qua 40 </a:t>
            </a:r>
            <a:r>
              <a:rPr lang="en-US" dirty="0" err="1">
                <a:latin typeface="Calibri (Body)"/>
              </a:rPr>
              <a:t>cuộc</a:t>
            </a:r>
            <a:r>
              <a:rPr lang="en-US" dirty="0">
                <a:latin typeface="Calibri (Body)"/>
              </a:rPr>
              <a:t> </a:t>
            </a:r>
            <a:r>
              <a:rPr lang="en-US" b="1" dirty="0" err="1">
                <a:latin typeface="Calibri (Body)"/>
              </a:rPr>
              <a:t>bãi</a:t>
            </a:r>
            <a:r>
              <a:rPr lang="en-US" b="1" dirty="0">
                <a:latin typeface="Calibri (Body)"/>
              </a:rPr>
              <a:t> </a:t>
            </a:r>
            <a:r>
              <a:rPr lang="en-US" b="1" dirty="0" err="1">
                <a:latin typeface="Calibri (Body)"/>
              </a:rPr>
              <a:t>công</a:t>
            </a:r>
            <a:endParaRPr lang="en-US" b="1" dirty="0">
              <a:latin typeface="Calibri (Body)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Calibri (Body)"/>
              </a:rPr>
              <a:t>Thành </a:t>
            </a:r>
            <a:r>
              <a:rPr lang="en-US" b="1" dirty="0" err="1">
                <a:latin typeface="Calibri (Body)"/>
              </a:rPr>
              <a:t>lập</a:t>
            </a:r>
            <a:r>
              <a:rPr lang="en-US" b="1" dirty="0">
                <a:latin typeface="Calibri (Body)"/>
              </a:rPr>
              <a:t> ĐCS do SL </a:t>
            </a:r>
            <a:r>
              <a:rPr lang="en-US" b="1" dirty="0" err="1">
                <a:latin typeface="Calibri (Body)"/>
              </a:rPr>
              <a:t>thành</a:t>
            </a:r>
            <a:r>
              <a:rPr lang="en-US" b="1" dirty="0">
                <a:latin typeface="Calibri (Body)"/>
              </a:rPr>
              <a:t> </a:t>
            </a:r>
            <a:r>
              <a:rPr lang="en-US" b="1" dirty="0" err="1">
                <a:latin typeface="Calibri (Body)"/>
              </a:rPr>
              <a:t>viên</a:t>
            </a:r>
            <a:r>
              <a:rPr lang="en-US" b="1" dirty="0">
                <a:latin typeface="Calibri (Body)"/>
              </a:rPr>
              <a:t> </a:t>
            </a:r>
            <a:r>
              <a:rPr lang="vi-VN" b="1" dirty="0">
                <a:latin typeface="Calibri (Body)"/>
              </a:rPr>
              <a:t>tăng</a:t>
            </a:r>
            <a:endParaRPr lang="en-US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- </a:t>
            </a:r>
            <a:r>
              <a:rPr lang="vi-VN" dirty="0">
                <a:latin typeface="Calibri (Body)"/>
              </a:rPr>
              <a:t>Giữa </a:t>
            </a:r>
            <a:r>
              <a:rPr lang="en-US" dirty="0">
                <a:latin typeface="Calibri (Body)"/>
              </a:rPr>
              <a:t>1929, </a:t>
            </a:r>
            <a:r>
              <a:rPr lang="en-US" dirty="0" err="1">
                <a:latin typeface="Calibri (Body)"/>
              </a:rPr>
              <a:t>Hội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nghị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tại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Hương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Cảng</a:t>
            </a:r>
            <a:r>
              <a:rPr lang="en-US" dirty="0">
                <a:latin typeface="Calibri (Body)"/>
              </a:rPr>
              <a:t> do </a:t>
            </a:r>
            <a:r>
              <a:rPr lang="en-US" dirty="0" err="1">
                <a:latin typeface="Calibri (Body)"/>
              </a:rPr>
              <a:t>đại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diện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của</a:t>
            </a:r>
            <a:r>
              <a:rPr lang="en-US" dirty="0">
                <a:latin typeface="Calibri (Body)"/>
              </a:rPr>
              <a:t> HVNCMTN ở </a:t>
            </a:r>
            <a:r>
              <a:rPr lang="en-US" dirty="0" err="1">
                <a:latin typeface="Calibri (Body)"/>
              </a:rPr>
              <a:t>Bắc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Kỳ</a:t>
            </a:r>
            <a:r>
              <a:rPr lang="en-US" dirty="0">
                <a:latin typeface="Calibri (Body)"/>
              </a:rPr>
              <a:t>, Trung </a:t>
            </a:r>
            <a:r>
              <a:rPr lang="en-US" dirty="0" err="1">
                <a:latin typeface="Calibri (Body)"/>
              </a:rPr>
              <a:t>Kỳ</a:t>
            </a:r>
            <a:r>
              <a:rPr lang="en-US" dirty="0">
                <a:latin typeface="Calibri (Body)"/>
              </a:rPr>
              <a:t>, Nam </a:t>
            </a:r>
            <a:r>
              <a:rPr lang="en-US" dirty="0" err="1">
                <a:latin typeface="Calibri (Body)"/>
              </a:rPr>
              <a:t>Kỳ</a:t>
            </a:r>
            <a:endParaRPr lang="en-US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- </a:t>
            </a:r>
            <a:r>
              <a:rPr lang="en-US" dirty="0" err="1">
                <a:latin typeface="Calibri (Body)"/>
              </a:rPr>
              <a:t>Đại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biểu</a:t>
            </a:r>
            <a:r>
              <a:rPr lang="en-US" dirty="0">
                <a:latin typeface="Calibri (Body)"/>
              </a:rPr>
              <a:t> BK </a:t>
            </a:r>
            <a:r>
              <a:rPr lang="en-US" dirty="0" err="1">
                <a:latin typeface="Calibri (Body)"/>
              </a:rPr>
              <a:t>tách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ra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hội</a:t>
            </a:r>
            <a:r>
              <a:rPr lang="en-US" dirty="0">
                <a:latin typeface="Calibri (Body)"/>
              </a:rPr>
              <a:t> VNCMTN </a:t>
            </a:r>
            <a:r>
              <a:rPr lang="en-US" dirty="0" err="1">
                <a:latin typeface="Calibri (Body)"/>
              </a:rPr>
              <a:t>thành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lập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Đông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Dương</a:t>
            </a:r>
            <a:r>
              <a:rPr lang="en-US" dirty="0">
                <a:latin typeface="Calibri (Body)"/>
              </a:rPr>
              <a:t> CS </a:t>
            </a:r>
            <a:r>
              <a:rPr lang="en-US" dirty="0" err="1">
                <a:latin typeface="Calibri (Body)"/>
              </a:rPr>
              <a:t>Đảng</a:t>
            </a:r>
            <a:r>
              <a:rPr lang="en-US" dirty="0">
                <a:latin typeface="Calibri (Body)"/>
              </a:rPr>
              <a:t> (6/1929)</a:t>
            </a:r>
            <a:endParaRPr lang="vi-VN" dirty="0">
              <a:latin typeface="Calibri (Body)"/>
            </a:endParaRPr>
          </a:p>
          <a:p>
            <a:r>
              <a:rPr lang="vi-VN" dirty="0">
                <a:latin typeface="Calibri (Body)"/>
              </a:rPr>
              <a:t>- Cuối 1929, An dương CS Đảng ra đời (TK, NK)</a:t>
            </a: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30607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7920"/>
      </p:ext>
    </p:extLst>
  </p:cSld>
  <p:clrMapOvr>
    <a:masterClrMapping/>
  </p:clrMapOvr>
  <p:transition>
    <p:comb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11481"/>
      </p:ext>
    </p:extLst>
  </p:cSld>
  <p:clrMapOvr>
    <a:masterClrMapping/>
  </p:clrMapOvr>
  <p:transition>
    <p:cover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0217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ACBE78-BE66-6C04-CBB9-67143D2C7DBC}"/>
              </a:ext>
            </a:extLst>
          </p:cNvPr>
          <p:cNvSpPr txBox="1"/>
          <p:nvPr/>
        </p:nvSpPr>
        <p:spPr>
          <a:xfrm>
            <a:off x="68826" y="334297"/>
            <a:ext cx="9075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Chọn</a:t>
            </a:r>
            <a:r>
              <a:rPr lang="en-US" dirty="0"/>
              <a:t> con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CNXH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Mác</a:t>
            </a:r>
            <a:r>
              <a:rPr lang="en-US" dirty="0"/>
              <a:t>-Lê Nin.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tK</a:t>
            </a:r>
            <a:r>
              <a:rPr lang="en-US" dirty="0"/>
              <a:t> 20, LX </a:t>
            </a:r>
            <a:r>
              <a:rPr lang="en-US" dirty="0" err="1"/>
              <a:t>sụp</a:t>
            </a:r>
            <a:r>
              <a:rPr lang="en-US" dirty="0"/>
              <a:t> </a:t>
            </a:r>
            <a:r>
              <a:rPr lang="en-US" dirty="0" err="1"/>
              <a:t>đổ</a:t>
            </a:r>
            <a:r>
              <a:rPr lang="en-US" dirty="0"/>
              <a:t>, CNXH </a:t>
            </a:r>
            <a:r>
              <a:rPr lang="en-US" dirty="0" err="1"/>
              <a:t>thoái</a:t>
            </a:r>
            <a:r>
              <a:rPr lang="en-US" dirty="0"/>
              <a:t> </a:t>
            </a:r>
            <a:r>
              <a:rPr lang="en-US" dirty="0" err="1"/>
              <a:t>trào</a:t>
            </a:r>
            <a:r>
              <a:rPr lang="en-US" dirty="0"/>
              <a:t> -&gt;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thù</a:t>
            </a:r>
            <a:r>
              <a:rPr lang="en-US" dirty="0"/>
              <a:t> </a:t>
            </a:r>
            <a:r>
              <a:rPr lang="en-US" dirty="0" err="1"/>
              <a:t>địch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mưu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CNXH. </a:t>
            </a:r>
          </a:p>
          <a:p>
            <a:r>
              <a:rPr lang="en-US" dirty="0"/>
              <a:t>+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CNXH: </a:t>
            </a:r>
            <a:r>
              <a:rPr lang="en-US" dirty="0" err="1"/>
              <a:t>kq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nghiêm</a:t>
            </a:r>
            <a:r>
              <a:rPr lang="en-US" dirty="0"/>
              <a:t> </a:t>
            </a:r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VN </a:t>
            </a:r>
          </a:p>
          <a:p>
            <a:r>
              <a:rPr lang="en-US" dirty="0"/>
              <a:t>+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Đảng</a:t>
            </a:r>
            <a:r>
              <a:rPr lang="en-US" dirty="0"/>
              <a:t> (ko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?,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?)</a:t>
            </a:r>
          </a:p>
          <a:p>
            <a:r>
              <a:rPr lang="en-US" dirty="0"/>
              <a:t>+ VN </a:t>
            </a:r>
            <a:r>
              <a:rPr lang="en-US" dirty="0" err="1"/>
              <a:t>đã</a:t>
            </a:r>
            <a:r>
              <a:rPr lang="en-US" dirty="0"/>
              <a:t> bao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CNTB </a:t>
            </a:r>
            <a:r>
              <a:rPr lang="en-US" dirty="0" err="1"/>
              <a:t>chưa</a:t>
            </a:r>
            <a:r>
              <a:rPr lang="en-US" dirty="0"/>
              <a:t>?</a:t>
            </a:r>
          </a:p>
          <a:p>
            <a:r>
              <a:rPr lang="en-US" dirty="0"/>
              <a:t>+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MÁc</a:t>
            </a:r>
            <a:r>
              <a:rPr lang="en-US" dirty="0"/>
              <a:t> Lê </a:t>
            </a:r>
            <a:r>
              <a:rPr lang="en-US" dirty="0" err="1"/>
              <a:t>nin</a:t>
            </a:r>
            <a:r>
              <a:rPr lang="en-US" dirty="0"/>
              <a:t>: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(</a:t>
            </a:r>
            <a:r>
              <a:rPr lang="en-US" dirty="0" err="1"/>
              <a:t>đấu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kt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),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(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VN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ĐQ </a:t>
            </a:r>
            <a:r>
              <a:rPr lang="en-US" dirty="0" err="1"/>
              <a:t>Mỹ</a:t>
            </a:r>
            <a:r>
              <a:rPr lang="en-US" dirty="0"/>
              <a:t>) -&gt;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ko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368208"/>
      </p:ext>
    </p:extLst>
  </p:cSld>
  <p:clrMapOvr>
    <a:masterClrMapping/>
  </p:clrMapOvr>
  <p:transition>
    <p:cover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en-US" sz="2800" b="1">
                <a:solidFill>
                  <a:schemeClr val="hlink"/>
                </a:solidFill>
                <a:latin typeface="Times New Roman" panose="02020603050405020304" pitchFamily="18" charset="0"/>
              </a:rPr>
            </a:br>
            <a:br>
              <a:rPr lang="en-US" altLang="en-US" sz="2800" b="1">
                <a:solidFill>
                  <a:schemeClr val="hlink"/>
                </a:solidFill>
                <a:latin typeface="Times New Roman" panose="02020603050405020304" pitchFamily="18" charset="0"/>
              </a:rPr>
            </a:br>
            <a:r>
              <a:rPr lang="en-US" altLang="en-US" sz="2800" b="1">
                <a:solidFill>
                  <a:schemeClr val="hlink"/>
                </a:solidFill>
                <a:latin typeface="Times New Roman" panose="02020603050405020304" pitchFamily="18" charset="0"/>
              </a:rPr>
              <a:t>Nội dung của Hội nghị</a:t>
            </a:r>
            <a:br>
              <a:rPr lang="en-US" altLang="en-US" sz="2800" b="1">
                <a:solidFill>
                  <a:schemeClr val="hlink"/>
                </a:solidFill>
                <a:latin typeface="Times New Roman" panose="02020603050405020304" pitchFamily="18" charset="0"/>
              </a:rPr>
            </a:br>
            <a:endParaRPr lang="en-US" altLang="en-US" sz="28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40A7E9-FA67-D395-D9F2-AEC9A87B09DB}"/>
              </a:ext>
            </a:extLst>
          </p:cNvPr>
          <p:cNvSpPr txBox="1"/>
          <p:nvPr/>
        </p:nvSpPr>
        <p:spPr>
          <a:xfrm>
            <a:off x="3120272" y="914400"/>
            <a:ext cx="2573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Văn lược vắn tắt -&gt; </a:t>
            </a:r>
            <a:r>
              <a:rPr lang="vi-VN" b="1" dirty="0"/>
              <a:t>Cương lĩnh chính trị đầu tiên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3675802"/>
      </p:ext>
    </p:extLst>
  </p:cSld>
  <p:clrMapOvr>
    <a:masterClrMapping/>
  </p:clrMapOvr>
  <p:transition>
    <p:cover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defRPr/>
            </a:pPr>
            <a:r>
              <a:rPr 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Cương lĩnh chính trị  đầu tiên của Đảng</a:t>
            </a:r>
            <a:endParaRPr 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FA3D8-4A86-3D04-7D1B-5E67437A80C4}"/>
              </a:ext>
            </a:extLst>
          </p:cNvPr>
          <p:cNvSpPr txBox="1"/>
          <p:nvPr/>
        </p:nvSpPr>
        <p:spPr>
          <a:xfrm>
            <a:off x="0" y="4967925"/>
            <a:ext cx="4862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Cương lĩnh là văn kiện quan trọng của Đảng,</a:t>
            </a:r>
          </a:p>
          <a:p>
            <a:r>
              <a:rPr lang="vi-VN" dirty="0"/>
              <a:t>Xác định chiến lược phát triển lâu dài của CM</a:t>
            </a:r>
          </a:p>
          <a:p>
            <a:r>
              <a:rPr lang="vi-VN" dirty="0"/>
              <a:t>(Chiến lược trung hạn, ngắn hạn)</a:t>
            </a:r>
          </a:p>
          <a:p>
            <a:endParaRPr lang="vi-VN" dirty="0"/>
          </a:p>
          <a:p>
            <a:r>
              <a:rPr lang="vi-VN" dirty="0"/>
              <a:t>Tìm hiểu thông tin 4 Cương lĩnh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31255"/>
      </p:ext>
    </p:extLst>
  </p:cSld>
  <p:clrMapOvr>
    <a:masterClrMapping/>
  </p:clrMapOvr>
  <p:transition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6DE541-F37A-B954-2B50-5D083767D290}"/>
                  </a:ext>
                </a:extLst>
              </p14:cNvPr>
              <p14:cNvContentPartPr/>
              <p14:nvPr/>
            </p14:nvContentPartPr>
            <p14:xfrm>
              <a:off x="8191837" y="1319745"/>
              <a:ext cx="312120" cy="6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6DE541-F37A-B954-2B50-5D083767D2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8197" y="1211745"/>
                <a:ext cx="4197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C7C6A3-01B2-1E1E-DA8A-C4104C0BF9EC}"/>
                  </a:ext>
                </a:extLst>
              </p14:cNvPr>
              <p14:cNvContentPartPr/>
              <p14:nvPr/>
            </p14:nvContentPartPr>
            <p14:xfrm>
              <a:off x="8182477" y="1309665"/>
              <a:ext cx="324000" cy="59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C7C6A3-01B2-1E1E-DA8A-C4104C0BF9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8837" y="1201665"/>
                <a:ext cx="431640" cy="2750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E729475-C5F8-19AC-3165-5C9C6FFA280E}"/>
              </a:ext>
            </a:extLst>
          </p:cNvPr>
          <p:cNvSpPr txBox="1"/>
          <p:nvPr/>
        </p:nvSpPr>
        <p:spPr>
          <a:xfrm>
            <a:off x="3996965" y="2667786"/>
            <a:ext cx="4364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GĐ 1: CM Tư sản dân quyền (Chống đế quốc và pk về ctri)</a:t>
            </a:r>
          </a:p>
          <a:p>
            <a:r>
              <a:rPr lang="vi-VN" dirty="0"/>
              <a:t>GĐ 2: Thổ Địa Cm (Chống pk về kt)</a:t>
            </a:r>
          </a:p>
          <a:p>
            <a:r>
              <a:rPr lang="vi-VN" dirty="0"/>
              <a:t>GĐ 3: XHCS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55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4594"/>
      </p:ext>
    </p:extLst>
  </p:cSld>
  <p:clrMapOvr>
    <a:masterClrMapping/>
  </p:clrMapOvr>
  <p:transition>
    <p:cover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50F43-1518-57AB-FFC9-490A35B3ED15}"/>
              </a:ext>
            </a:extLst>
          </p:cNvPr>
          <p:cNvSpPr txBox="1"/>
          <p:nvPr/>
        </p:nvSpPr>
        <p:spPr>
          <a:xfrm>
            <a:off x="3902696" y="1923068"/>
            <a:ext cx="423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Không tịch thu đất của phong kiến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1604"/>
      </p:ext>
    </p:extLst>
  </p:cSld>
  <p:clrMapOvr>
    <a:masterClrMapping/>
  </p:clrMapOvr>
  <p:transition>
    <p:checker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51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57028"/>
      </p:ext>
    </p:extLst>
  </p:cSld>
  <p:clrMapOvr>
    <a:masterClrMapping/>
  </p:clrMapOvr>
  <p:transition>
    <p:cover dir="r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58153"/>
      </p:ext>
    </p:extLst>
  </p:cSld>
  <p:clrMapOvr>
    <a:masterClrMapping/>
  </p:clrMapOvr>
  <p:transition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72827"/>
      </p:ext>
    </p:extLst>
  </p:cSld>
  <p:clrMapOvr>
    <a:masterClrMapping/>
  </p:clrMapOvr>
  <p:transition>
    <p:cover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56990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5267"/>
      </p:ext>
    </p:extLst>
  </p:cSld>
  <p:clrMapOvr>
    <a:masterClrMapping/>
  </p:clrMapOvr>
  <p:transition>
    <p:cover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8535"/>
      </p:ext>
    </p:extLst>
  </p:cSld>
  <p:clrMapOvr>
    <a:masterClrMapping/>
  </p:clrMapOvr>
  <p:transition>
    <p:cover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23344"/>
      </p:ext>
    </p:extLst>
  </p:cSld>
  <p:clrMapOvr>
    <a:masterClrMapping/>
  </p:clrMapOvr>
  <p:transition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6134"/>
      </p:ext>
    </p:extLst>
  </p:cSld>
  <p:clrMapOvr>
    <a:masterClrMapping/>
  </p:clrMapOvr>
  <p:transition>
    <p:cover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37765"/>
      </p:ext>
    </p:extLst>
  </p:cSld>
  <p:clrMapOvr>
    <a:masterClrMapping/>
  </p:clrMapOvr>
  <p:transition>
    <p:comb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b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US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2.1.1.</a:t>
            </a:r>
            <a:b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Luận cương chính trị (10/1930) và</a:t>
            </a:r>
            <a:b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phong trào cách mạng Việt Nam năm 1930-1931 </a:t>
            </a:r>
            <a:b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</a:br>
            <a:endParaRPr lang="en-US" altLang="en-US" sz="28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D5858C-5F0E-E816-7EA1-F1FFBB8F4235}"/>
              </a:ext>
            </a:extLst>
          </p:cNvPr>
          <p:cNvSpPr txBox="1"/>
          <p:nvPr/>
        </p:nvSpPr>
        <p:spPr>
          <a:xfrm>
            <a:off x="167133" y="141402"/>
            <a:ext cx="953337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Yếu tố tạo thành LCCT: </a:t>
            </a:r>
          </a:p>
          <a:p>
            <a:r>
              <a:rPr lang="vi-VN" dirty="0"/>
              <a:t>* Quan điểm của HCM về Cương Lĩnh CT đầu tiên</a:t>
            </a:r>
          </a:p>
          <a:p>
            <a:r>
              <a:rPr lang="vi-VN" dirty="0"/>
              <a:t>- QTCS chỉ chấp nhận Đông Dương CS Đảng và yêu cầu sau giải phóng thành lập </a:t>
            </a:r>
          </a:p>
          <a:p>
            <a:r>
              <a:rPr lang="vi-VN" dirty="0"/>
              <a:t>một nước Liên bang 3 nước</a:t>
            </a:r>
          </a:p>
          <a:p>
            <a:r>
              <a:rPr lang="vi-VN" dirty="0"/>
              <a:t>+ ĐCS ĐD có 90% thành viên VN</a:t>
            </a:r>
          </a:p>
          <a:p>
            <a:r>
              <a:rPr lang="vi-VN" dirty="0"/>
              <a:t>- QTCS phê bình việc chỉ đấu tranh dân tộc ko có đấu tranh giai cấp nhưng HCM phản biện</a:t>
            </a:r>
          </a:p>
          <a:p>
            <a:r>
              <a:rPr lang="vi-VN" dirty="0"/>
              <a:t>ai cũng là vô sản nghèo, đấu tranh chống Pháp, chưa cần Thổ địa CM</a:t>
            </a:r>
          </a:p>
          <a:p>
            <a:r>
              <a:rPr lang="vi-VN" dirty="0"/>
              <a:t>- Thành viên lực lượng có các lực lượng đáng nghi, ko vừa mắt QTCS</a:t>
            </a:r>
          </a:p>
          <a:p>
            <a:r>
              <a:rPr lang="vi-VN" dirty="0"/>
              <a:t>=&gt; Nhiều hạn chế ở Cương Lĩnh, QTCS đề nghị làm lại</a:t>
            </a:r>
          </a:p>
          <a:p>
            <a:endParaRPr lang="vi-V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41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91986"/>
      </p:ext>
    </p:extLst>
  </p:cSld>
  <p:clrMapOvr>
    <a:masterClrMapping/>
  </p:clrMapOvr>
  <p:transition>
    <p:cover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A4231-2273-686F-C2AF-F80B1A720855}"/>
              </a:ext>
            </a:extLst>
          </p:cNvPr>
          <p:cNvSpPr txBox="1"/>
          <p:nvPr/>
        </p:nvSpPr>
        <p:spPr>
          <a:xfrm>
            <a:off x="3082565" y="2969443"/>
            <a:ext cx="349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Thủ tiêu Cương lĩnh CT đầu tiên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02951"/>
      </p:ext>
    </p:extLst>
  </p:cSld>
  <p:clrMapOvr>
    <a:masterClrMapping/>
  </p:clrMapOvr>
  <p:transition>
    <p:cover dir="l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6C2BE-6240-3E12-A4DB-DF0B03051A78}"/>
              </a:ext>
            </a:extLst>
          </p:cNvPr>
          <p:cNvSpPr txBox="1"/>
          <p:nvPr/>
        </p:nvSpPr>
        <p:spPr>
          <a:xfrm>
            <a:off x="2281286" y="4194927"/>
            <a:ext cx="698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Phần tử lao khổ: Thợ thủ công, bán hàng rong, trí thức thất nghiệp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67A53-2279-28CF-2EE1-B154FA69F607}"/>
              </a:ext>
            </a:extLst>
          </p:cNvPr>
          <p:cNvSpPr txBox="1"/>
          <p:nvPr/>
        </p:nvSpPr>
        <p:spPr>
          <a:xfrm>
            <a:off x="914399" y="5674936"/>
            <a:ext cx="769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Mâu thuẫn đánh giá ko đúng thực tiễn -&gt; Mâu thuẫn chính là VN &lt;&gt; 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4137"/>
      </p:ext>
    </p:extLst>
  </p:cSld>
  <p:clrMapOvr>
    <a:masterClrMapping/>
  </p:clrMapOvr>
  <p:transition>
    <p:cover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16948"/>
      </p:ext>
    </p:extLst>
  </p:cSld>
  <p:clrMapOvr>
    <a:masterClrMapping/>
  </p:clrMapOvr>
  <p:transition>
    <p:cover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2933"/>
      </p:ext>
    </p:extLst>
  </p:cSld>
  <p:clrMapOvr>
    <a:masterClrMapping/>
  </p:clrMapOvr>
  <p:transition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49581"/>
      </p:ext>
    </p:extLst>
  </p:cSld>
  <p:clrMapOvr>
    <a:masterClrMapping/>
  </p:clrMapOvr>
  <p:transition>
    <p:cover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427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85EC25-2194-2E36-3FCA-57467EB53870}"/>
              </a:ext>
            </a:extLst>
          </p:cNvPr>
          <p:cNvSpPr txBox="1"/>
          <p:nvPr/>
        </p:nvSpPr>
        <p:spPr>
          <a:xfrm>
            <a:off x="1753386" y="2780908"/>
            <a:ext cx="5464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Hai nhiệm vụ có quan hệ khăng khít, không tách rời</a:t>
            </a:r>
          </a:p>
          <a:p>
            <a:r>
              <a:rPr lang="vi-VN" dirty="0"/>
              <a:t>Thổ địa là yếu tố quan trọng để nông dân theo CM</a:t>
            </a:r>
          </a:p>
          <a:p>
            <a:r>
              <a:rPr lang="vi-VN" dirty="0"/>
              <a:t> -&gt; ko chính xác, đề cao quá mức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37295"/>
      </p:ext>
    </p:extLst>
  </p:cSld>
  <p:clrMapOvr>
    <a:masterClrMapping/>
  </p:clrMapOvr>
  <p:transition>
    <p:cover dir="l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1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12576"/>
      </p:ext>
    </p:extLst>
  </p:cSld>
  <p:clrMapOvr>
    <a:masterClrMapping/>
  </p:clrMapOvr>
  <p:transition>
    <p:cover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05065"/>
      </p:ext>
    </p:extLst>
  </p:cSld>
  <p:clrMapOvr>
    <a:masterClrMapping/>
  </p:clrMapOvr>
  <p:transition>
    <p:cover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60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34768"/>
      </p:ext>
    </p:extLst>
  </p:cSld>
  <p:clrMapOvr>
    <a:masterClrMapping/>
  </p:clrMapOvr>
  <p:transition>
    <p:strips dir="r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B4D09B-A41E-4F10-D82C-77350CADC7B6}"/>
              </a:ext>
            </a:extLst>
          </p:cNvPr>
          <p:cNvSpPr txBox="1"/>
          <p:nvPr/>
        </p:nvSpPr>
        <p:spPr>
          <a:xfrm>
            <a:off x="7211505" y="5354426"/>
            <a:ext cx="1800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03488"/>
      </p:ext>
    </p:extLst>
  </p:cSld>
  <p:clrMapOvr>
    <a:masterClrMapping/>
  </p:clrMapOvr>
  <p:transition>
    <p:strips dir="r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45460"/>
      </p:ext>
    </p:extLst>
  </p:cSld>
  <p:clrMapOvr>
    <a:masterClrMapping/>
  </p:clrMapOvr>
  <p:transition>
    <p:cover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2907"/>
      </p:ext>
    </p:extLst>
  </p:cSld>
  <p:clrMapOvr>
    <a:masterClrMapping/>
  </p:clrMapOvr>
  <p:transition>
    <p:cover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7884"/>
      </p:ext>
    </p:extLst>
  </p:cSld>
  <p:clrMapOvr>
    <a:masterClrMapping/>
  </p:clrMapOvr>
  <p:transition>
    <p:cover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755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84474"/>
      </p:ext>
    </p:extLst>
  </p:cSld>
  <p:clrMapOvr>
    <a:masterClrMapping/>
  </p:clrMapOvr>
  <p:transition>
    <p:zoom dir="in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altLang="en-US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Sơ đồ diễn biến</a:t>
            </a:r>
            <a:br>
              <a:rPr lang="en-US" altLang="en-US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altLang="en-US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phong trào cách mạngViệt Nam năm 1930 </a:t>
            </a:r>
            <a:br>
              <a:rPr lang="en-US" altLang="en-US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endParaRPr lang="en-US" altLang="en-US" sz="24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41366"/>
      </p:ext>
    </p:extLst>
  </p:cSld>
  <p:clrMapOvr>
    <a:masterClrMapping/>
  </p:clrMapOvr>
  <p:transition>
    <p:cover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284"/>
      </p:ext>
    </p:extLst>
  </p:cSld>
  <p:clrMapOvr>
    <a:masterClrMapping/>
  </p:clrMapOvr>
  <p:transition>
    <p:zoom dir="in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49141"/>
      </p:ext>
    </p:extLst>
  </p:cSld>
  <p:clrMapOvr>
    <a:masterClrMapping/>
  </p:clrMapOvr>
  <p:transition>
    <p:cover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37550"/>
      </p:ext>
    </p:extLst>
  </p:cSld>
  <p:clrMapOvr>
    <a:masterClrMapping/>
  </p:clrMapOvr>
  <p:transition>
    <p:zoom dir="in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</a:rPr>
              <a:t>2.1.2.</a:t>
            </a:r>
            <a:br>
              <a:rPr lang="en-US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Cuộc đấu tranh khôi phục tổ chức, phong trào cách mạng và Đại hội Đảng lần I (3/1935)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6C3CC-ABFD-4068-01FA-3631F8C5D075}"/>
              </a:ext>
            </a:extLst>
          </p:cNvPr>
          <p:cNvSpPr txBox="1"/>
          <p:nvPr/>
        </p:nvSpPr>
        <p:spPr>
          <a:xfrm>
            <a:off x="2149311" y="4242062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lcct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218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70455"/>
      </p:ext>
    </p:extLst>
  </p:cSld>
  <p:clrMapOvr>
    <a:masterClrMapping/>
  </p:clrMapOvr>
  <p:transition>
    <p:cover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31B110-4FD7-8FF7-7941-F8D48E1823D0}"/>
              </a:ext>
            </a:extLst>
          </p:cNvPr>
          <p:cNvSpPr txBox="1"/>
          <p:nvPr/>
        </p:nvSpPr>
        <p:spPr>
          <a:xfrm>
            <a:off x="1168923" y="65045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lcct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57691"/>
      </p:ext>
    </p:extLst>
  </p:cSld>
  <p:clrMapOvr>
    <a:masterClrMapping/>
  </p:clrMapOvr>
  <p:transition>
    <p:cover dir="l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28BE0-1076-378F-69EA-932D60374905}"/>
              </a:ext>
            </a:extLst>
          </p:cNvPr>
          <p:cNvSpPr txBox="1"/>
          <p:nvPr/>
        </p:nvSpPr>
        <p:spPr>
          <a:xfrm>
            <a:off x="2290713" y="5024487"/>
            <a:ext cx="315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lcct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94766"/>
      </p:ext>
    </p:extLst>
  </p:cSld>
  <p:clrMapOvr>
    <a:masterClrMapping/>
  </p:clrMapOvr>
  <p:transition>
    <p:cover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18659"/>
      </p:ext>
    </p:extLst>
  </p:cSld>
  <p:clrMapOvr>
    <a:masterClrMapping/>
  </p:clrMapOvr>
  <p:transition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81BA3-087C-3BBD-9C0F-E23C9E0390A8}"/>
              </a:ext>
            </a:extLst>
          </p:cNvPr>
          <p:cNvSpPr txBox="1"/>
          <p:nvPr/>
        </p:nvSpPr>
        <p:spPr>
          <a:xfrm>
            <a:off x="0" y="258901"/>
            <a:ext cx="914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/>
              <a:t>Đặc</a:t>
            </a:r>
            <a:r>
              <a:rPr lang="en-US" sz="2000" b="1" u="sng" dirty="0"/>
              <a:t> </a:t>
            </a:r>
            <a:r>
              <a:rPr lang="en-US" sz="2000" b="1" u="sng" dirty="0" err="1"/>
              <a:t>điểm</a:t>
            </a:r>
            <a:r>
              <a:rPr lang="en-US" sz="2000" b="1" u="sng" dirty="0"/>
              <a:t> </a:t>
            </a:r>
            <a:r>
              <a:rPr lang="en-US" sz="2000" b="1" u="sng" dirty="0" err="1"/>
              <a:t>của</a:t>
            </a:r>
            <a:r>
              <a:rPr lang="en-US" sz="2000" b="1" u="sng" dirty="0"/>
              <a:t> TG</a:t>
            </a:r>
            <a:r>
              <a:rPr lang="en-US" dirty="0"/>
              <a:t>: </a:t>
            </a:r>
          </a:p>
          <a:p>
            <a:r>
              <a:rPr lang="en-US" dirty="0"/>
              <a:t>* </a:t>
            </a:r>
            <a:r>
              <a:rPr lang="en-US" dirty="0" err="1"/>
              <a:t>Sự</a:t>
            </a:r>
            <a:r>
              <a:rPr lang="en-US" dirty="0"/>
              <a:t> pt </a:t>
            </a:r>
            <a:r>
              <a:rPr lang="en-US" dirty="0" err="1"/>
              <a:t>của</a:t>
            </a:r>
            <a:r>
              <a:rPr lang="en-US" dirty="0"/>
              <a:t> CNTB (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TK 17 – 1640 ) -&gt; CNTB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(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Hà Lan)</a:t>
            </a:r>
          </a:p>
          <a:p>
            <a:r>
              <a:rPr lang="en-US" dirty="0"/>
              <a:t>- </a:t>
            </a:r>
            <a:r>
              <a:rPr lang="en-US" dirty="0" err="1"/>
              <a:t>Cuối</a:t>
            </a:r>
            <a:r>
              <a:rPr lang="en-US" dirty="0"/>
              <a:t> TK 19,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CN </a:t>
            </a:r>
            <a:r>
              <a:rPr lang="en-US" dirty="0" err="1"/>
              <a:t>Đế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(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)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 err="1"/>
              <a:t>Khó</a:t>
            </a:r>
            <a:r>
              <a:rPr lang="en-US" dirty="0"/>
              <a:t> </a:t>
            </a:r>
            <a:r>
              <a:rPr lang="vi-VN" dirty="0"/>
              <a:t>khăn</a:t>
            </a:r>
            <a:r>
              <a:rPr lang="en-US" dirty="0"/>
              <a:t>: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sx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-&gt;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,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tệ</a:t>
            </a:r>
            <a:r>
              <a:rPr lang="en-US" dirty="0"/>
              <a:t>, </a:t>
            </a:r>
            <a:r>
              <a:rPr lang="en-US" dirty="0" err="1"/>
              <a:t>lao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rẻ</a:t>
            </a:r>
            <a:r>
              <a:rPr lang="vi-VN" dirty="0"/>
              <a:t> -&gt; </a:t>
            </a:r>
            <a:r>
              <a:rPr lang="vi-VN" dirty="0">
                <a:ea typeface="Calibri" panose="020F0502020204030204" pitchFamily="34" charset="0"/>
                <a:cs typeface="Calibri" panose="020F0502020204030204" pitchFamily="34" charset="0"/>
              </a:rPr>
              <a:t>bóc lột CN -&gt; đấu tranh gc -&gt; bất ổn -&gt; Cần điều hòa mâu thuẫn công nhân trong nước -&gt; không điều hòa được -&gt; đẩy mạnh CT xâm lược thuộc địa để giành lao động, bóc lột, thôn tính dân tộc nước khác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vi-VN" dirty="0">
                <a:ea typeface="Calibri" panose="020F0502020204030204" pitchFamily="34" charset="0"/>
                <a:cs typeface="Calibri" panose="020F0502020204030204" pitchFamily="34" charset="0"/>
              </a:rPr>
              <a:t>Các quốc gia đứng lên đấu tranh chống lại ĐQ</a:t>
            </a:r>
            <a:endParaRPr lang="en-US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Dẫn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về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trang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trước</a:t>
            </a:r>
            <a:endParaRPr lang="en-US" dirty="0"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*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Sự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ra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đời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của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lý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luận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Mác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Lê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nin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</a:t>
            </a:r>
          </a:p>
          <a:p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PT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công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nhân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chống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tư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sản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ko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thành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công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(ko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có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hệ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tư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tưởng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Giai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cấp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-&gt;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hệ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tư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tưởng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-&gt;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xây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dựng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NN</a:t>
            </a:r>
          </a:p>
          <a:p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GC TS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ra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đời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dẫn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đến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GCCN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ra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đời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quan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trọng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với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tư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sản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nhưng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bị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bóc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lột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-&gt;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đấu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tranh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đòi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quyền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lợi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kinh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tế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NHƯNG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không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đòi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quyền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lợi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chính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trị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đấu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tranh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xong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làm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gì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?) -&gt;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bế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tắc</a:t>
            </a:r>
            <a:endParaRPr lang="en-US" dirty="0"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Tư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tưởng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Mác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ra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đời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nhưng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khó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thành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công</a:t>
            </a:r>
            <a:endParaRPr lang="en-US" dirty="0"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en-US" dirty="0"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*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Cách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mạng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Tháng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10 Nga -&gt; CNXH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xác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lập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mô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hình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nhà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nước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số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đông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đầu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tiên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giải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quyết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đế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quốc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Nga,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các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nước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bị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thôn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tính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có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thể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lựa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chọn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tách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ra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hoặc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sát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nhập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thành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nhà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nước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Soviet)</a:t>
            </a:r>
          </a:p>
          <a:p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- 1919: LN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thành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lập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quốc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tế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CS -&gt;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ảnh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hưởng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đến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pt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đấu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tranh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của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VN </a:t>
            </a:r>
          </a:p>
        </p:txBody>
      </p:sp>
    </p:spTree>
    <p:extLst>
      <p:ext uri="{BB962C8B-B14F-4D97-AF65-F5344CB8AC3E}">
        <p14:creationId xmlns:p14="http://schemas.microsoft.com/office/powerpoint/2010/main" val="11928287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CFC0B-F216-D554-64D0-E749D46C991D}"/>
              </a:ext>
            </a:extLst>
          </p:cNvPr>
          <p:cNvSpPr txBox="1"/>
          <p:nvPr/>
        </p:nvSpPr>
        <p:spPr>
          <a:xfrm>
            <a:off x="1845912" y="1847654"/>
            <a:ext cx="863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ủng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 pp </a:t>
            </a:r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hòa</a:t>
            </a:r>
            <a:r>
              <a:rPr lang="en-US" dirty="0"/>
              <a:t> -&gt;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(ĐCS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nòng</a:t>
            </a:r>
            <a:r>
              <a:rPr lang="en-US" dirty="0"/>
              <a:t> </a:t>
            </a:r>
            <a:r>
              <a:rPr lang="en-US" dirty="0" err="1"/>
              <a:t>cốt</a:t>
            </a:r>
            <a:r>
              <a:rPr lang="en-US" dirty="0"/>
              <a:t>)-&gt; </a:t>
            </a:r>
            <a:r>
              <a:rPr lang="en-US" dirty="0" err="1"/>
              <a:t>cầm</a:t>
            </a:r>
            <a:r>
              <a:rPr lang="en-US" dirty="0"/>
              <a:t> </a:t>
            </a:r>
            <a:r>
              <a:rPr lang="en-US" dirty="0" err="1"/>
              <a:t>quyền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D1916-654E-B354-954A-86583B2EFE80}"/>
              </a:ext>
            </a:extLst>
          </p:cNvPr>
          <p:cNvSpPr txBox="1"/>
          <p:nvPr/>
        </p:nvSpPr>
        <p:spPr>
          <a:xfrm>
            <a:off x="3384223" y="2771480"/>
            <a:ext cx="5392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xít</a:t>
            </a:r>
            <a:r>
              <a:rPr lang="en-US" dirty="0"/>
              <a:t> ở </a:t>
            </a:r>
            <a:r>
              <a:rPr lang="en-US" dirty="0" err="1"/>
              <a:t>Pháp</a:t>
            </a:r>
            <a:r>
              <a:rPr lang="en-US" dirty="0"/>
              <a:t> -&gt;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lửa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61897"/>
      </p:ext>
    </p:extLst>
  </p:cSld>
  <p:clrMapOvr>
    <a:masterClrMapping/>
  </p:clrMapOvr>
  <p:transition>
    <p:cover dir="l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90218"/>
      </p:ext>
    </p:extLst>
  </p:cSld>
  <p:clrMapOvr>
    <a:masterClrMapping/>
  </p:clrMapOvr>
  <p:transition>
    <p:cover dir="d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15807"/>
      </p:ext>
    </p:extLst>
  </p:cSld>
  <p:clrMapOvr>
    <a:masterClrMapping/>
  </p:clrMapOvr>
  <p:transition>
    <p:zoom dir="in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40387"/>
      </p:ext>
    </p:extLst>
  </p:cSld>
  <p:clrMapOvr>
    <a:masterClrMapping/>
  </p:clrMapOvr>
  <p:transition>
    <p:cover dir="rd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51AFE-0701-538F-5337-0ACE3CAC1322}"/>
              </a:ext>
            </a:extLst>
          </p:cNvPr>
          <p:cNvSpPr txBox="1"/>
          <p:nvPr/>
        </p:nvSpPr>
        <p:spPr>
          <a:xfrm>
            <a:off x="3629319" y="4232636"/>
            <a:ext cx="526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kẻ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do </a:t>
            </a:r>
            <a:r>
              <a:rPr lang="en-US" dirty="0" err="1"/>
              <a:t>Đảng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yếu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70045"/>
      </p:ext>
    </p:extLst>
  </p:cSld>
  <p:clrMapOvr>
    <a:masterClrMapping/>
  </p:clrMapOvr>
  <p:transition>
    <p:cover dir="r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B61C43-7134-F210-1E96-C5E7F38C2C03}"/>
                  </a:ext>
                </a:extLst>
              </p14:cNvPr>
              <p14:cNvContentPartPr/>
              <p14:nvPr/>
            </p14:nvContentPartPr>
            <p14:xfrm>
              <a:off x="2676997" y="1741665"/>
              <a:ext cx="730440" cy="124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B61C43-7134-F210-1E96-C5E7F38C2C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2997" y="1634025"/>
                <a:ext cx="838080" cy="340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F52EDC6-3403-CBAC-9B07-B8557E7F5A7B}"/>
              </a:ext>
            </a:extLst>
          </p:cNvPr>
          <p:cNvSpPr txBox="1"/>
          <p:nvPr/>
        </p:nvSpPr>
        <p:spPr>
          <a:xfrm>
            <a:off x="6089716" y="5297864"/>
            <a:ext cx="15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Tự</a:t>
            </a:r>
            <a:r>
              <a:rPr lang="en-US" dirty="0"/>
              <a:t> do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51332"/>
      </p:ext>
    </p:extLst>
  </p:cSld>
  <p:clrMapOvr>
    <a:masterClrMapping/>
  </p:clrMapOvr>
  <p:transition>
    <p:cover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AAFC99-1631-AFA6-AE78-604B3B9C28D3}"/>
                  </a:ext>
                </a:extLst>
              </p14:cNvPr>
              <p14:cNvContentPartPr/>
              <p14:nvPr/>
            </p14:nvContentPartPr>
            <p14:xfrm>
              <a:off x="4647277" y="970905"/>
              <a:ext cx="478440" cy="4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AAFC99-1631-AFA6-AE78-604B3B9C28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3277" y="863265"/>
                <a:ext cx="5860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7A21913-22FC-8045-C9D6-ABB44B4A89A8}"/>
                  </a:ext>
                </a:extLst>
              </p14:cNvPr>
              <p14:cNvContentPartPr/>
              <p14:nvPr/>
            </p14:nvContentPartPr>
            <p14:xfrm>
              <a:off x="2903077" y="1263225"/>
              <a:ext cx="2149200" cy="283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7A21913-22FC-8045-C9D6-ABB44B4A89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9437" y="1155225"/>
                <a:ext cx="225684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A045FE-CA15-0AEB-7BB9-91B8E9C88FFF}"/>
                  </a:ext>
                </a:extLst>
              </p14:cNvPr>
              <p14:cNvContentPartPr/>
              <p14:nvPr/>
            </p14:nvContentPartPr>
            <p14:xfrm>
              <a:off x="3525517" y="1620705"/>
              <a:ext cx="820080" cy="39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A045FE-CA15-0AEB-7BB9-91B8E9C88F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1517" y="1513065"/>
                <a:ext cx="927720" cy="2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30243"/>
      </p:ext>
    </p:extLst>
  </p:cSld>
  <p:clrMapOvr>
    <a:masterClrMapping/>
  </p:clrMapOvr>
  <p:transition>
    <p:cover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9322"/>
      </p:ext>
    </p:extLst>
  </p:cSld>
  <p:clrMapOvr>
    <a:masterClrMapping/>
  </p:clrMapOvr>
  <p:transition>
    <p:cover dir="r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39175"/>
      </p:ext>
    </p:extLst>
  </p:cSld>
  <p:clrMapOvr>
    <a:masterClrMapping/>
  </p:clrMapOvr>
  <p:transition>
    <p:cover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6274"/>
      </p:ext>
    </p:extLst>
  </p:cSld>
  <p:clrMapOvr>
    <a:masterClrMapping/>
  </p:clrMapOvr>
  <p:transition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94453"/>
      </p:ext>
    </p:extLst>
  </p:cSld>
  <p:clrMapOvr>
    <a:masterClrMapping/>
  </p:clrMapOvr>
  <p:transition>
    <p:cover dir="l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18854"/>
      </p:ext>
    </p:extLst>
  </p:cSld>
  <p:clrMapOvr>
    <a:masterClrMapping/>
  </p:clrMapOvr>
  <p:transition>
    <p:cover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40192"/>
      </p:ext>
    </p:extLst>
  </p:cSld>
  <p:clrMapOvr>
    <a:masterClrMapping/>
  </p:clrMapOvr>
  <p:transition>
    <p:cover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988"/>
      </p:ext>
    </p:extLst>
  </p:cSld>
  <p:clrMapOvr>
    <a:masterClrMapping/>
  </p:clrMapOvr>
  <p:transition>
    <p:cover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0455"/>
      </p:ext>
    </p:extLst>
  </p:cSld>
  <p:clrMapOvr>
    <a:masterClrMapping/>
  </p:clrMapOvr>
  <p:transition>
    <p:cover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03225"/>
      </p:ext>
    </p:extLst>
  </p:cSld>
  <p:clrMapOvr>
    <a:masterClrMapping/>
  </p:clrMapOvr>
  <p:transition>
    <p:cover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21872"/>
      </p:ext>
    </p:extLst>
  </p:cSld>
  <p:clrMapOvr>
    <a:masterClrMapping/>
  </p:clrMapOvr>
  <p:transition>
    <p:comb dir="vert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04263"/>
      </p:ext>
    </p:extLst>
  </p:cSld>
  <p:clrMapOvr>
    <a:masterClrMapping/>
  </p:clrMapOvr>
  <p:transition>
    <p:comb dir="vert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49477"/>
      </p:ext>
    </p:extLst>
  </p:cSld>
  <p:clrMapOvr>
    <a:masterClrMapping/>
  </p:clrMapOvr>
  <p:transition>
    <p:comb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11624"/>
      </p:ext>
    </p:extLst>
  </p:cSld>
  <p:clrMapOvr>
    <a:masterClrMapping/>
  </p:clrMapOvr>
  <p:transition>
    <p:comb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76426"/>
      </p:ext>
    </p:extLst>
  </p:cSld>
  <p:clrMapOvr>
    <a:masterClrMapping/>
  </p:clrMapOvr>
  <p:transition>
    <p:cover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1851</Words>
  <Application>Microsoft Office PowerPoint</Application>
  <PresentationFormat>On-screen Show (4:3)</PresentationFormat>
  <Paragraphs>125</Paragraphs>
  <Slides>131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9" baseType="lpstr">
      <vt:lpstr>.VnTime</vt:lpstr>
      <vt:lpstr>Arial</vt:lpstr>
      <vt:lpstr>Calibri</vt:lpstr>
      <vt:lpstr>Calibri (Body)</vt:lpstr>
      <vt:lpstr>Calibri Light</vt:lpstr>
      <vt:lpstr>Times New Roman</vt:lpstr>
      <vt:lpstr>Wingdings</vt:lpstr>
      <vt:lpstr>Office Theme</vt:lpstr>
      <vt:lpstr>LỊCH SỬ  ĐẢNG CỘNG SẢN VIỆT NAM</vt:lpstr>
      <vt:lpstr> CHƯƠNG 1   ĐẢNG CỘNG SẢN VIỆT NAM RA ĐỜI VÀ LÃNH ĐẠO ĐẤU TRANH GIÀNH CHÍNH QUYỀN (1930 – 1945)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Tác động của chính sách khai thác thuộc địa  đối với kinh tế, xã hội Việt Nam</vt:lpstr>
      <vt:lpstr> Sự biến đổi về xã hội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Nội dung của Hội nghị </vt:lpstr>
      <vt:lpstr>Cương lĩnh chính trị  đầu tiên của Đảng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2.1.1. Luận cương chính trị (10/1930) và phong trào cách mạng Việt Nam năm 1930-1931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Sơ đồ diễn biến phong trào cách mạngViệt Nam năm 1930  </vt:lpstr>
      <vt:lpstr>PowerPoint Presentation</vt:lpstr>
      <vt:lpstr>PowerPoint Presentation</vt:lpstr>
      <vt:lpstr>PowerPoint Presentation</vt:lpstr>
      <vt:lpstr>2.1.2. Cuộc đấu tranh khôi phục tổ chức, phong trào cách mạng và Đại hội Đảng lần I (3/1935)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Mỹ ném hai quả bom nguyên tử xuống Hiroshima và Nagasaki, phát xít Nhật hoàn toàn thất bại trong Chiến tranh thế giới thứ II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LỊCH SỬ  ĐẢNG CỘNG SẢN VIỆT NAM</dc:title>
  <dc:creator>User</dc:creator>
  <cp:lastModifiedBy>Admin</cp:lastModifiedBy>
  <cp:revision>26</cp:revision>
  <dcterms:created xsi:type="dcterms:W3CDTF">2021-02-22T23:42:24Z</dcterms:created>
  <dcterms:modified xsi:type="dcterms:W3CDTF">2023-09-29T01:56:29Z</dcterms:modified>
</cp:coreProperties>
</file>